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9" r:id="rId4"/>
    <p:sldId id="258" r:id="rId5"/>
    <p:sldId id="260" r:id="rId6"/>
    <p:sldId id="261" r:id="rId7"/>
    <p:sldId id="262" r:id="rId8"/>
    <p:sldId id="272" r:id="rId9"/>
    <p:sldId id="265" r:id="rId10"/>
    <p:sldId id="266" r:id="rId11"/>
    <p:sldId id="267" r:id="rId12"/>
    <p:sldId id="268" r:id="rId13"/>
    <p:sldId id="269" r:id="rId14"/>
    <p:sldId id="263" r:id="rId15"/>
    <p:sldId id="264" r:id="rId16"/>
    <p:sldId id="270" r:id="rId17"/>
    <p:sldId id="271" r:id="rId18"/>
    <p:sldId id="273" r:id="rId19"/>
    <p:sldId id="275"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8" autoAdjust="0"/>
    <p:restoredTop sz="94660"/>
  </p:normalViewPr>
  <p:slideViewPr>
    <p:cSldViewPr snapToGrid="0">
      <p:cViewPr varScale="1">
        <p:scale>
          <a:sx n="114" d="100"/>
          <a:sy n="114" d="100"/>
        </p:scale>
        <p:origin x="72" y="9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GIF>
</file>

<file path=ppt/media/image2.jpeg>
</file>

<file path=ppt/media/image3.GIF>
</file>

<file path=ppt/media/image4.GIF>
</file>

<file path=ppt/media/image5.GIF>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2236290F-9776-401A-B011-400A2055C74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3BF1B7-0027-44EF-920A-657906A6595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36290F-9776-401A-B011-400A2055C74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3BF1B7-0027-44EF-920A-657906A6595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GIF"/><Relationship Id="rId1" Type="http://schemas.openxmlformats.org/officeDocument/2006/relationships/image" Target="../media/image3.GIF"/></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Arduino.cc" TargetMode="Externa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www.arduino.cc/en/Tutorial/HomePag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robotclass.t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www.arduino.cc/reference/en/language/functions/analog-io/analogread/" TargetMode="External"/><Relationship Id="rId2" Type="http://schemas.openxmlformats.org/officeDocument/2006/relationships/hyperlink" Target="https://www.arduino.cc/reference/en/language/functions/analog-io/analogwrite/" TargetMode="External"/><Relationship Id="rId1" Type="http://schemas.openxmlformats.org/officeDocument/2006/relationships/hyperlink" Target="arduino.cc" TargetMode="Externa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GIF"/></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t>Say Hello to Arduino</a:t>
            </a:r>
            <a:endParaRPr lang="zh-CN" altLang="en-US" dirty="0"/>
          </a:p>
        </p:txBody>
      </p:sp>
      <p:sp>
        <p:nvSpPr>
          <p:cNvPr id="3" name="副标题 2"/>
          <p:cNvSpPr>
            <a:spLocks noGrp="1"/>
          </p:cNvSpPr>
          <p:nvPr>
            <p:ph type="subTitle" idx="1"/>
          </p:nvPr>
        </p:nvSpPr>
        <p:spPr/>
        <p:txBody>
          <a:bodyPr/>
          <a:lstStyle/>
          <a:p>
            <a:r>
              <a:rPr lang="zh-CN" altLang="en-US" dirty="0"/>
              <a:t>授课教师</a:t>
            </a:r>
            <a:r>
              <a:rPr lang="en-US" altLang="zh-CN" dirty="0"/>
              <a:t>:</a:t>
            </a:r>
            <a:r>
              <a:rPr lang="zh-CN" altLang="en-US" dirty="0"/>
              <a:t>万海</a:t>
            </a:r>
            <a:endParaRPr lang="en-US" altLang="zh-CN" dirty="0"/>
          </a:p>
          <a:p>
            <a:r>
              <a:rPr lang="en-US" altLang="zh-CN" dirty="0"/>
              <a:t>TA:</a:t>
            </a:r>
            <a:r>
              <a:rPr lang="zh-CN" altLang="en-US" dirty="0"/>
              <a:t>盘学之</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图片包含 户外, 摩托车, 地面&#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096000" y="1956816"/>
            <a:ext cx="5257800" cy="3554569"/>
          </a:xfrm>
          <a:prstGeom prst="rect">
            <a:avLst/>
          </a:prstGeom>
        </p:spPr>
      </p:pic>
      <p:pic>
        <p:nvPicPr>
          <p:cNvPr id="7" name="图片 6" descr="图片包含 地面, 户外, 平面&#10;&#10;描述已自动生成"/>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956816"/>
            <a:ext cx="5257799" cy="355456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709574"/>
            <a:ext cx="5257800" cy="5467389"/>
          </a:xfrm>
        </p:spPr>
        <p:txBody>
          <a:bodyPr/>
          <a:lstStyle/>
          <a:p>
            <a:r>
              <a:rPr lang="zh-CN" altLang="en-US" dirty="0"/>
              <a:t>这时我们就需要一个机械差速器来实现转速差</a:t>
            </a:r>
            <a:endParaRPr lang="en-US" altLang="zh-CN" dirty="0"/>
          </a:p>
          <a:p>
            <a:r>
              <a:rPr lang="zh-CN" altLang="en-US" dirty="0"/>
              <a:t>由于机械差速器我们并不接触到</a:t>
            </a:r>
            <a:r>
              <a:rPr lang="en-US" altLang="zh-CN" dirty="0"/>
              <a:t>,</a:t>
            </a:r>
            <a:r>
              <a:rPr lang="zh-CN" altLang="en-US" dirty="0"/>
              <a:t>详细信息请各位在网上搜寻</a:t>
            </a:r>
            <a:r>
              <a:rPr lang="en-US" altLang="zh-CN" dirty="0"/>
              <a:t>.</a:t>
            </a:r>
            <a:endParaRPr lang="en-US" altLang="zh-CN" dirty="0"/>
          </a:p>
          <a:p>
            <a:endParaRPr lang="en-US" altLang="zh-CN" dirty="0"/>
          </a:p>
          <a:p>
            <a:endParaRPr lang="en-US" altLang="zh-CN" dirty="0"/>
          </a:p>
          <a:p>
            <a:endParaRPr lang="en-US" altLang="zh-CN" dirty="0"/>
          </a:p>
          <a:p>
            <a:r>
              <a:rPr lang="zh-CN" altLang="en-US" dirty="0"/>
              <a:t>而大家手上的车为双电机后驱</a:t>
            </a:r>
            <a:r>
              <a:rPr lang="en-US" altLang="zh-CN" dirty="0"/>
              <a:t>,</a:t>
            </a:r>
            <a:r>
              <a:rPr lang="zh-CN" altLang="en-US" dirty="0"/>
              <a:t>实际上就是需要我们在转弯时进行程序控制的差速</a:t>
            </a:r>
            <a:endParaRPr lang="en-US" altLang="zh-CN" dirty="0"/>
          </a:p>
          <a:p>
            <a:endParaRPr lang="zh-CN" altLang="en-US" dirty="0"/>
          </a:p>
        </p:txBody>
      </p:sp>
      <p:pic>
        <p:nvPicPr>
          <p:cNvPr id="13" name="图片 12" descr="图片包含 人员&#10;&#10;描述已自动生成"/>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618811" y="709574"/>
            <a:ext cx="4581370" cy="309726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实验部分</a:t>
            </a:r>
            <a:endParaRPr lang="zh-CN"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首先</a:t>
            </a:r>
            <a:endParaRPr lang="zh-CN" altLang="en-US" dirty="0"/>
          </a:p>
        </p:txBody>
      </p:sp>
      <p:sp>
        <p:nvSpPr>
          <p:cNvPr id="3" name="内容占位符 2"/>
          <p:cNvSpPr>
            <a:spLocks noGrp="1"/>
          </p:cNvSpPr>
          <p:nvPr>
            <p:ph idx="1"/>
          </p:nvPr>
        </p:nvSpPr>
        <p:spPr>
          <a:xfrm>
            <a:off x="838200" y="1825625"/>
            <a:ext cx="10515600" cy="2534502"/>
          </a:xfrm>
        </p:spPr>
        <p:txBody>
          <a:bodyPr/>
          <a:lstStyle/>
          <a:p>
            <a:r>
              <a:rPr lang="zh-CN" altLang="en-US" dirty="0"/>
              <a:t>安装</a:t>
            </a:r>
            <a:r>
              <a:rPr lang="en-US" altLang="zh-CN" dirty="0"/>
              <a:t>Arduino IDE</a:t>
            </a:r>
            <a:endParaRPr lang="en-US" altLang="zh-CN" dirty="0"/>
          </a:p>
          <a:p>
            <a:pPr lvl="1"/>
            <a:r>
              <a:rPr lang="zh-CN" altLang="en-US" dirty="0"/>
              <a:t>安装文件在课程网站上</a:t>
            </a:r>
            <a:endParaRPr lang="en-US" altLang="zh-CN" dirty="0"/>
          </a:p>
          <a:p>
            <a:pPr lvl="1"/>
            <a:r>
              <a:rPr lang="zh-CN" altLang="en-US" dirty="0"/>
              <a:t>或</a:t>
            </a:r>
            <a:r>
              <a:rPr lang="en-US" altLang="zh-CN" dirty="0">
                <a:hlinkClick r:id="rId1"/>
              </a:rPr>
              <a:t>Arduino.cc</a:t>
            </a:r>
            <a:endParaRPr lang="en-US" altLang="zh-CN" dirty="0"/>
          </a:p>
          <a:p>
            <a:pPr lvl="1"/>
            <a:r>
              <a:rPr lang="zh-CN" altLang="en-US" dirty="0"/>
              <a:t>建议以后使用自己电脑进行开发调试</a:t>
            </a:r>
            <a:r>
              <a:rPr lang="en-US" altLang="zh-CN" dirty="0"/>
              <a:t>, </a:t>
            </a:r>
            <a:r>
              <a:rPr lang="zh-CN" altLang="en-US" dirty="0"/>
              <a:t>避免每次都需要安装开发环境</a:t>
            </a:r>
            <a:endParaRPr lang="en-US" altLang="zh-CN" dirty="0"/>
          </a:p>
          <a:p>
            <a:pPr lvl="1"/>
            <a:r>
              <a:rPr lang="en-US" altLang="zh-CN" dirty="0"/>
              <a:t>Visual studio code </a:t>
            </a:r>
            <a:r>
              <a:rPr lang="zh-CN" altLang="en-US" dirty="0"/>
              <a:t>有</a:t>
            </a:r>
            <a:r>
              <a:rPr lang="en-US" altLang="zh-CN" dirty="0"/>
              <a:t>Arduino</a:t>
            </a:r>
            <a:r>
              <a:rPr lang="zh-CN" altLang="en-US" dirty="0"/>
              <a:t>的插件</a:t>
            </a:r>
            <a:r>
              <a:rPr lang="en-US" altLang="zh-CN" dirty="0"/>
              <a:t>, </a:t>
            </a:r>
            <a:r>
              <a:rPr lang="zh-CN" altLang="en-US" dirty="0"/>
              <a:t>不喜欢用官方</a:t>
            </a:r>
            <a:r>
              <a:rPr lang="en-US" altLang="zh-CN" dirty="0"/>
              <a:t>IDE</a:t>
            </a:r>
            <a:r>
              <a:rPr lang="zh-CN" altLang="en-US" dirty="0"/>
              <a:t>也可以折腾一下用</a:t>
            </a:r>
            <a:r>
              <a:rPr lang="en-US" altLang="zh-CN" dirty="0"/>
              <a:t>code</a:t>
            </a:r>
            <a:r>
              <a:rPr lang="zh-CN" altLang="en-US" dirty="0"/>
              <a:t>做开发</a:t>
            </a:r>
            <a:endParaRPr lang="en-US" altLang="zh-CN" dirty="0"/>
          </a:p>
          <a:p>
            <a:pPr lvl="1"/>
            <a:endParaRPr lang="en-US" altLang="zh-CN" dirty="0"/>
          </a:p>
          <a:p>
            <a:endParaRPr lang="zh-CN" altLang="en-US" dirty="0"/>
          </a:p>
        </p:txBody>
      </p:sp>
      <p:sp>
        <p:nvSpPr>
          <p:cNvPr id="4" name="标题 1"/>
          <p:cNvSpPr txBox="1"/>
          <p:nvPr/>
        </p:nvSpPr>
        <p:spPr>
          <a:xfrm>
            <a:off x="838200" y="4059046"/>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dirty="0"/>
              <a:t>然后</a:t>
            </a:r>
            <a:endParaRPr lang="zh-CN" altLang="en-US" dirty="0"/>
          </a:p>
        </p:txBody>
      </p:sp>
      <p:sp>
        <p:nvSpPr>
          <p:cNvPr id="5" name="内容占位符 2"/>
          <p:cNvSpPr txBox="1"/>
          <p:nvPr/>
        </p:nvSpPr>
        <p:spPr>
          <a:xfrm>
            <a:off x="838200" y="5384609"/>
            <a:ext cx="10515600" cy="18220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烧写单片机的</a:t>
            </a:r>
            <a:r>
              <a:rPr lang="en-US" altLang="zh-CN" dirty="0"/>
              <a:t>Hello World – Blink</a:t>
            </a:r>
            <a:endParaRPr lang="en-US" altLang="zh-C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Blink</a:t>
            </a:r>
            <a:endParaRPr lang="zh-CN" altLang="en-US" dirty="0"/>
          </a:p>
        </p:txBody>
      </p:sp>
      <p:sp>
        <p:nvSpPr>
          <p:cNvPr id="3" name="内容占位符 2"/>
          <p:cNvSpPr>
            <a:spLocks noGrp="1"/>
          </p:cNvSpPr>
          <p:nvPr>
            <p:ph idx="1"/>
          </p:nvPr>
        </p:nvSpPr>
        <p:spPr/>
        <p:txBody>
          <a:bodyPr/>
          <a:lstStyle/>
          <a:p>
            <a:r>
              <a:rPr lang="zh-CN" altLang="en-US" dirty="0"/>
              <a:t>其相当于单片机世界的</a:t>
            </a:r>
            <a:r>
              <a:rPr lang="en-US" altLang="zh-CN" dirty="0"/>
              <a:t>Hello World, </a:t>
            </a:r>
            <a:r>
              <a:rPr lang="zh-CN" altLang="en-US" dirty="0"/>
              <a:t>当一个</a:t>
            </a:r>
            <a:r>
              <a:rPr lang="en-US" altLang="zh-CN" dirty="0"/>
              <a:t>Blink</a:t>
            </a:r>
            <a:r>
              <a:rPr lang="zh-CN" altLang="en-US" dirty="0"/>
              <a:t>能烧写到板子上并且正常工作</a:t>
            </a:r>
            <a:r>
              <a:rPr lang="en-US" altLang="zh-CN" dirty="0"/>
              <a:t>—</a:t>
            </a:r>
            <a:r>
              <a:rPr lang="zh-CN" altLang="en-US" dirty="0"/>
              <a:t>也就是板载的</a:t>
            </a:r>
            <a:r>
              <a:rPr lang="en-US" altLang="zh-CN" dirty="0"/>
              <a:t>LED</a:t>
            </a:r>
            <a:r>
              <a:rPr lang="zh-CN" altLang="en-US" dirty="0"/>
              <a:t>能一闪一闪</a:t>
            </a:r>
            <a:endParaRPr lang="en-US" altLang="zh-CN" dirty="0"/>
          </a:p>
          <a:p>
            <a:r>
              <a:rPr lang="zh-CN" altLang="en-US" dirty="0"/>
              <a:t>其源码能在</a:t>
            </a:r>
            <a:r>
              <a:rPr lang="en-US" altLang="zh-CN" dirty="0"/>
              <a:t>IDE</a:t>
            </a:r>
            <a:r>
              <a:rPr lang="zh-CN" altLang="en-US" dirty="0"/>
              <a:t>的文件</a:t>
            </a:r>
            <a:r>
              <a:rPr lang="en-US" altLang="zh-CN" dirty="0"/>
              <a:t>-</a:t>
            </a:r>
            <a:r>
              <a:rPr lang="zh-CN" altLang="en-US" dirty="0"/>
              <a:t>示例</a:t>
            </a:r>
            <a:r>
              <a:rPr lang="en-US" altLang="zh-CN" dirty="0"/>
              <a:t>-Basics-Blink</a:t>
            </a:r>
            <a:r>
              <a:rPr lang="zh-CN" altLang="en-US" dirty="0"/>
              <a:t>中</a:t>
            </a:r>
            <a:r>
              <a:rPr lang="en-US" altLang="zh-CN" dirty="0"/>
              <a:t>,</a:t>
            </a:r>
            <a:r>
              <a:rPr lang="zh-CN" altLang="en-US" dirty="0"/>
              <a:t>或者此按钮打开</a:t>
            </a:r>
            <a:endParaRPr lang="en-US" altLang="zh-CN" dirty="0"/>
          </a:p>
          <a:p>
            <a:r>
              <a:rPr lang="en-US" altLang="zh-CN" dirty="0"/>
              <a:t>IDE</a:t>
            </a:r>
            <a:r>
              <a:rPr lang="zh-CN" altLang="en-US" dirty="0"/>
              <a:t>的      为编译程序</a:t>
            </a:r>
            <a:r>
              <a:rPr lang="en-US" altLang="zh-CN" dirty="0"/>
              <a:t>,</a:t>
            </a:r>
            <a:r>
              <a:rPr lang="zh-CN" altLang="en-US" dirty="0"/>
              <a:t>主要用于检查是否有</a:t>
            </a:r>
            <a:r>
              <a:rPr lang="en-US" altLang="zh-CN" dirty="0"/>
              <a:t>Error</a:t>
            </a:r>
            <a:endParaRPr lang="en-US" altLang="zh-CN" dirty="0"/>
          </a:p>
          <a:p>
            <a:r>
              <a:rPr lang="zh-CN" altLang="en-US" dirty="0"/>
              <a:t>正式烧写到板子上先检查一下工具</a:t>
            </a:r>
            <a:r>
              <a:rPr lang="en-US" altLang="zh-CN" dirty="0"/>
              <a:t>-</a:t>
            </a:r>
            <a:r>
              <a:rPr lang="zh-CN" altLang="en-US" dirty="0"/>
              <a:t>端口有没有选择到正确的板子</a:t>
            </a:r>
            <a:r>
              <a:rPr lang="en-US" altLang="zh-CN" dirty="0"/>
              <a:t>,Windows</a:t>
            </a:r>
            <a:r>
              <a:rPr lang="en-US" altLang="zh-CN" baseline="30000" dirty="0"/>
              <a:t>®</a:t>
            </a:r>
            <a:r>
              <a:rPr lang="en-US" altLang="zh-CN" dirty="0"/>
              <a:t> 10</a:t>
            </a:r>
            <a:r>
              <a:rPr lang="zh-CN" altLang="en-US" dirty="0"/>
              <a:t>上应该是自动安装好驱动</a:t>
            </a:r>
            <a:r>
              <a:rPr lang="en-US" altLang="zh-CN" dirty="0"/>
              <a:t>,</a:t>
            </a:r>
            <a:r>
              <a:rPr lang="zh-CN" altLang="en-US" dirty="0"/>
              <a:t>若其它版本</a:t>
            </a:r>
            <a:r>
              <a:rPr lang="en-US" altLang="zh-CN" dirty="0"/>
              <a:t>Windows</a:t>
            </a:r>
            <a:r>
              <a:rPr lang="en-US" altLang="zh-CN" baseline="30000" dirty="0"/>
              <a:t>®</a:t>
            </a:r>
            <a:r>
              <a:rPr lang="en-US" altLang="zh-CN" dirty="0"/>
              <a:t> </a:t>
            </a:r>
            <a:r>
              <a:rPr lang="zh-CN" altLang="en-US" dirty="0"/>
              <a:t>系统遇到问题请自行</a:t>
            </a:r>
            <a:r>
              <a:rPr lang="en-US" altLang="zh-CN" dirty="0"/>
              <a:t>Google</a:t>
            </a:r>
            <a:endParaRPr lang="en-US" altLang="zh-CN" dirty="0"/>
          </a:p>
          <a:p>
            <a:r>
              <a:rPr lang="zh-CN" altLang="en-US" dirty="0"/>
              <a:t>准备完毕就能按下     编译并烧写了</a:t>
            </a:r>
            <a:r>
              <a:rPr lang="en-US" altLang="zh-CN" dirty="0"/>
              <a:t>,</a:t>
            </a:r>
            <a:r>
              <a:rPr lang="zh-CN" altLang="en-US" dirty="0"/>
              <a:t>烧写完成后板载的灯可以实现亮灭交替</a:t>
            </a:r>
            <a:endParaRPr lang="zh-CN" altLang="en-US" dirty="0"/>
          </a:p>
        </p:txBody>
      </p:sp>
      <p:pic>
        <p:nvPicPr>
          <p:cNvPr id="4" name="图片 3"/>
          <p:cNvPicPr>
            <a:picLocks noChangeAspect="1"/>
          </p:cNvPicPr>
          <p:nvPr/>
        </p:nvPicPr>
        <p:blipFill>
          <a:blip r:embed="rId1"/>
          <a:stretch>
            <a:fillRect/>
          </a:stretch>
        </p:blipFill>
        <p:spPr>
          <a:xfrm>
            <a:off x="10312622" y="2671599"/>
            <a:ext cx="520899" cy="599034"/>
          </a:xfrm>
          <a:prstGeom prst="rect">
            <a:avLst/>
          </a:prstGeom>
        </p:spPr>
      </p:pic>
      <p:pic>
        <p:nvPicPr>
          <p:cNvPr id="5" name="图片 4"/>
          <p:cNvPicPr>
            <a:picLocks noChangeAspect="1"/>
          </p:cNvPicPr>
          <p:nvPr/>
        </p:nvPicPr>
        <p:blipFill>
          <a:blip r:embed="rId2"/>
          <a:stretch>
            <a:fillRect/>
          </a:stretch>
        </p:blipFill>
        <p:spPr>
          <a:xfrm>
            <a:off x="2089331" y="3266091"/>
            <a:ext cx="387645" cy="379398"/>
          </a:xfrm>
          <a:prstGeom prst="rect">
            <a:avLst/>
          </a:prstGeom>
        </p:spPr>
      </p:pic>
      <p:pic>
        <p:nvPicPr>
          <p:cNvPr id="6" name="图片 5"/>
          <p:cNvPicPr>
            <a:picLocks noChangeAspect="1"/>
          </p:cNvPicPr>
          <p:nvPr/>
        </p:nvPicPr>
        <p:blipFill>
          <a:blip r:embed="rId3"/>
          <a:stretch>
            <a:fillRect/>
          </a:stretch>
        </p:blipFill>
        <p:spPr>
          <a:xfrm>
            <a:off x="4055414" y="5064073"/>
            <a:ext cx="328861" cy="33708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修改</a:t>
            </a:r>
            <a:r>
              <a:rPr lang="en-US" altLang="zh-CN" dirty="0"/>
              <a:t>Blink</a:t>
            </a:r>
            <a:endParaRPr lang="zh-CN" altLang="en-US" dirty="0"/>
          </a:p>
        </p:txBody>
      </p:sp>
      <p:sp>
        <p:nvSpPr>
          <p:cNvPr id="3" name="内容占位符 2"/>
          <p:cNvSpPr>
            <a:spLocks noGrp="1"/>
          </p:cNvSpPr>
          <p:nvPr>
            <p:ph idx="1"/>
          </p:nvPr>
        </p:nvSpPr>
        <p:spPr/>
        <p:txBody>
          <a:bodyPr/>
          <a:lstStyle/>
          <a:p>
            <a:r>
              <a:rPr lang="zh-CN" altLang="en-US" dirty="0"/>
              <a:t>观察</a:t>
            </a:r>
            <a:r>
              <a:rPr lang="en-US" altLang="zh-CN" dirty="0"/>
              <a:t>Blink</a:t>
            </a:r>
            <a:r>
              <a:rPr lang="zh-CN" altLang="en-US" dirty="0"/>
              <a:t>源码</a:t>
            </a:r>
            <a:r>
              <a:rPr lang="en-US" altLang="zh-CN" dirty="0"/>
              <a:t>,</a:t>
            </a:r>
            <a:r>
              <a:rPr lang="zh-CN" altLang="en-US" dirty="0"/>
              <a:t>其有两个主要的函数</a:t>
            </a:r>
            <a:endParaRPr lang="en-US" altLang="zh-CN" dirty="0"/>
          </a:p>
          <a:p>
            <a:pPr lvl="1"/>
            <a:r>
              <a:rPr lang="en-US" altLang="zh-CN" dirty="0"/>
              <a:t>setup()</a:t>
            </a:r>
            <a:r>
              <a:rPr lang="zh-CN" altLang="en-US" dirty="0"/>
              <a:t>为只在开机时执行一次的函数</a:t>
            </a:r>
            <a:endParaRPr lang="en-US" altLang="zh-CN" dirty="0"/>
          </a:p>
          <a:p>
            <a:pPr lvl="1"/>
            <a:r>
              <a:rPr lang="en-US" altLang="zh-CN" dirty="0"/>
              <a:t>loop()</a:t>
            </a:r>
            <a:r>
              <a:rPr lang="zh-CN" altLang="en-US" dirty="0"/>
              <a:t>为执行完</a:t>
            </a:r>
            <a:r>
              <a:rPr lang="en-US" altLang="zh-CN" dirty="0"/>
              <a:t>setup()</a:t>
            </a:r>
            <a:r>
              <a:rPr lang="zh-CN" altLang="en-US" dirty="0"/>
              <a:t>后无限循环的函数</a:t>
            </a:r>
            <a:endParaRPr lang="en-US" altLang="zh-CN" dirty="0"/>
          </a:p>
          <a:p>
            <a:r>
              <a:rPr lang="zh-CN" altLang="en-US" dirty="0"/>
              <a:t>以及部分功能函数</a:t>
            </a:r>
            <a:endParaRPr lang="en-US" altLang="zh-CN" dirty="0"/>
          </a:p>
          <a:p>
            <a:pPr lvl="1"/>
            <a:r>
              <a:rPr lang="en-US" altLang="zh-CN" dirty="0" err="1"/>
              <a:t>pinMode</a:t>
            </a:r>
            <a:r>
              <a:rPr lang="en-US" altLang="zh-CN" dirty="0"/>
              <a:t>()</a:t>
            </a:r>
            <a:r>
              <a:rPr lang="zh-CN" altLang="en-US" dirty="0"/>
              <a:t>用来初始化单片机上的</a:t>
            </a:r>
            <a:r>
              <a:rPr lang="en-US" altLang="zh-CN" dirty="0"/>
              <a:t>GPIO</a:t>
            </a:r>
            <a:r>
              <a:rPr lang="zh-CN" altLang="en-US" dirty="0"/>
              <a:t>功能</a:t>
            </a:r>
            <a:endParaRPr lang="en-US" altLang="zh-CN" dirty="0"/>
          </a:p>
          <a:p>
            <a:pPr lvl="1"/>
            <a:r>
              <a:rPr lang="en-US" altLang="zh-CN" dirty="0" err="1"/>
              <a:t>digitalWrite</a:t>
            </a:r>
            <a:r>
              <a:rPr lang="en-US" altLang="zh-CN" dirty="0"/>
              <a:t>()</a:t>
            </a:r>
            <a:r>
              <a:rPr lang="zh-CN" altLang="en-US" dirty="0"/>
              <a:t>为输出电平到某个端口</a:t>
            </a:r>
            <a:r>
              <a:rPr lang="en-US" altLang="zh-CN" dirty="0"/>
              <a:t>,</a:t>
            </a:r>
            <a:r>
              <a:rPr lang="zh-CN" altLang="en-US" dirty="0"/>
              <a:t>前提是其已经初始化为该功能</a:t>
            </a:r>
            <a:endParaRPr lang="en-US" altLang="zh-CN" dirty="0"/>
          </a:p>
          <a:p>
            <a:pPr lvl="1"/>
            <a:r>
              <a:rPr lang="en-US" altLang="zh-CN" dirty="0"/>
              <a:t>Delay(),</a:t>
            </a:r>
            <a:r>
              <a:rPr lang="zh-CN" altLang="en-US" dirty="0"/>
              <a:t>顾名思义</a:t>
            </a:r>
            <a:r>
              <a:rPr lang="en-US" altLang="zh-CN" dirty="0"/>
              <a:t>,</a:t>
            </a:r>
            <a:r>
              <a:rPr lang="zh-CN" altLang="en-US" dirty="0"/>
              <a:t>让程序暂停一段时间</a:t>
            </a:r>
            <a:r>
              <a:rPr lang="en-US" altLang="zh-CN" dirty="0"/>
              <a:t>,</a:t>
            </a:r>
            <a:r>
              <a:rPr lang="zh-CN" altLang="en-US" dirty="0"/>
              <a:t>单位为</a:t>
            </a:r>
            <a:r>
              <a:rPr lang="en-US" altLang="zh-CN" dirty="0" err="1"/>
              <a:t>ms</a:t>
            </a:r>
            <a:endParaRPr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修改</a:t>
            </a:r>
            <a:r>
              <a:rPr lang="en-US" altLang="zh-CN" dirty="0"/>
              <a:t>Blink</a:t>
            </a:r>
            <a:endParaRPr lang="zh-CN" altLang="en-US" dirty="0"/>
          </a:p>
        </p:txBody>
      </p:sp>
      <p:sp>
        <p:nvSpPr>
          <p:cNvPr id="3" name="内容占位符 2"/>
          <p:cNvSpPr>
            <a:spLocks noGrp="1"/>
          </p:cNvSpPr>
          <p:nvPr>
            <p:ph idx="1"/>
          </p:nvPr>
        </p:nvSpPr>
        <p:spPr/>
        <p:txBody>
          <a:bodyPr/>
          <a:lstStyle/>
          <a:p>
            <a:r>
              <a:rPr lang="zh-CN" altLang="en-US" dirty="0"/>
              <a:t>修改程序</a:t>
            </a:r>
            <a:r>
              <a:rPr lang="en-US" altLang="zh-CN" dirty="0"/>
              <a:t>,</a:t>
            </a:r>
            <a:r>
              <a:rPr lang="zh-CN" altLang="en-US" dirty="0"/>
              <a:t>让板载的</a:t>
            </a:r>
            <a:r>
              <a:rPr lang="en-US" altLang="zh-CN" dirty="0"/>
              <a:t>LED</a:t>
            </a:r>
            <a:r>
              <a:rPr lang="zh-CN" altLang="en-US" dirty="0"/>
              <a:t>做出呼吸灯的效果</a:t>
            </a:r>
            <a:endParaRPr lang="en-US" altLang="zh-CN" dirty="0"/>
          </a:p>
          <a:p>
            <a:pPr lvl="1"/>
            <a:r>
              <a:rPr lang="zh-CN" altLang="en-US" dirty="0"/>
              <a:t>原理请参考</a:t>
            </a:r>
            <a:r>
              <a:rPr lang="en-US" altLang="zh-CN" dirty="0"/>
              <a:t>PWM</a:t>
            </a:r>
            <a:r>
              <a:rPr lang="zh-CN" altLang="en-US" dirty="0"/>
              <a:t>的思想</a:t>
            </a:r>
            <a:r>
              <a:rPr lang="en-US" altLang="zh-CN" dirty="0"/>
              <a:t>.</a:t>
            </a:r>
            <a:endParaRPr lang="en-US" altLang="zh-CN" dirty="0"/>
          </a:p>
          <a:p>
            <a:pPr lvl="1"/>
            <a:r>
              <a:rPr lang="zh-CN" altLang="en-US" dirty="0"/>
              <a:t>有其他思路更好</a:t>
            </a:r>
            <a:endParaRPr lang="en-US" altLang="zh-CN" dirty="0"/>
          </a:p>
          <a:p>
            <a:r>
              <a:rPr lang="zh-CN" altLang="en-US" dirty="0"/>
              <a:t>该实验并不需要使用其它功能函数</a:t>
            </a:r>
            <a:r>
              <a:rPr lang="en-US" altLang="zh-CN" dirty="0"/>
              <a:t>,</a:t>
            </a:r>
            <a:r>
              <a:rPr lang="zh-CN" altLang="en-US" dirty="0"/>
              <a:t>仅需要添加一些控制逻辑即可</a:t>
            </a:r>
            <a:endParaRPr lang="en-US" altLang="zh-CN" dirty="0"/>
          </a:p>
          <a:p>
            <a:r>
              <a:rPr lang="zh-CN" altLang="en-US" dirty="0"/>
              <a:t>请大家完成该作业时尽量自己思考</a:t>
            </a:r>
            <a:r>
              <a:rPr lang="en-US" altLang="zh-CN" dirty="0"/>
              <a:t>,</a:t>
            </a:r>
            <a:r>
              <a:rPr lang="zh-CN" altLang="en-US" dirty="0"/>
              <a:t>避免</a:t>
            </a:r>
            <a:r>
              <a:rPr lang="en-US" altLang="zh-CN" dirty="0"/>
              <a:t>Ctrl+c </a:t>
            </a:r>
            <a:r>
              <a:rPr lang="zh-CN" altLang="en-US" dirty="0"/>
              <a:t>与</a:t>
            </a:r>
            <a:r>
              <a:rPr lang="en-US" altLang="zh-CN" dirty="0" err="1"/>
              <a:t>Ctrl+v</a:t>
            </a:r>
            <a:r>
              <a:rPr lang="en-US" altLang="zh-CN" dirty="0"/>
              <a:t> </a:t>
            </a:r>
            <a:r>
              <a:rPr lang="zh-CN" altLang="en-US" dirty="0"/>
              <a:t>现成的代码</a:t>
            </a:r>
            <a:r>
              <a:rPr lang="en-US" altLang="zh-CN" dirty="0"/>
              <a:t>.</a:t>
            </a:r>
            <a:endParaRPr lang="en-US" altLang="zh-CN" dirty="0"/>
          </a:p>
          <a:p>
            <a:r>
              <a:rPr lang="zh-CN" altLang="en-US" dirty="0"/>
              <a:t>完成后呼叫</a:t>
            </a:r>
            <a:r>
              <a:rPr lang="en-US" altLang="zh-CN" dirty="0"/>
              <a:t>TA</a:t>
            </a:r>
            <a:r>
              <a:rPr lang="zh-CN" altLang="en-US" dirty="0"/>
              <a:t>或者老师检查</a:t>
            </a:r>
            <a:r>
              <a:rPr lang="en-US" altLang="zh-CN" dirty="0"/>
              <a:t>,</a:t>
            </a:r>
            <a:r>
              <a:rPr lang="zh-CN" altLang="en-US" dirty="0"/>
              <a:t>并保存自己代码与录下视频发送到课程网站即可</a:t>
            </a:r>
            <a:endParaRPr lang="zh-CN" alt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如果做完了的同学</a:t>
            </a:r>
            <a:r>
              <a:rPr lang="en-US" altLang="zh-CN" dirty="0"/>
              <a:t>…</a:t>
            </a:r>
            <a:endParaRPr lang="zh-CN" altLang="en-US" dirty="0"/>
          </a:p>
        </p:txBody>
      </p:sp>
      <p:sp>
        <p:nvSpPr>
          <p:cNvPr id="3" name="内容占位符 2"/>
          <p:cNvSpPr>
            <a:spLocks noGrp="1"/>
          </p:cNvSpPr>
          <p:nvPr>
            <p:ph idx="1"/>
          </p:nvPr>
        </p:nvSpPr>
        <p:spPr>
          <a:xfrm>
            <a:off x="838200" y="1825624"/>
            <a:ext cx="10515600" cy="4770321"/>
          </a:xfrm>
        </p:spPr>
        <p:txBody>
          <a:bodyPr>
            <a:normAutofit/>
          </a:bodyPr>
          <a:lstStyle/>
          <a:p>
            <a:r>
              <a:rPr lang="zh-CN" altLang="en-US" dirty="0"/>
              <a:t>可以四处看看</a:t>
            </a:r>
            <a:r>
              <a:rPr lang="en-US" altLang="zh-CN" dirty="0"/>
              <a:t>IDE</a:t>
            </a:r>
            <a:r>
              <a:rPr lang="zh-CN" altLang="en-US" dirty="0"/>
              <a:t>自带的示例代码</a:t>
            </a:r>
            <a:r>
              <a:rPr lang="en-US" altLang="zh-CN" dirty="0"/>
              <a:t>, </a:t>
            </a:r>
            <a:r>
              <a:rPr lang="zh-CN" altLang="en-US" dirty="0"/>
              <a:t>结合官网</a:t>
            </a:r>
            <a:r>
              <a:rPr lang="en-US" altLang="zh-CN" dirty="0"/>
              <a:t>/</a:t>
            </a:r>
            <a:r>
              <a:rPr lang="zh-CN" altLang="en-US" dirty="0"/>
              <a:t>离线的帮助了解一下其基本功能</a:t>
            </a:r>
            <a:r>
              <a:rPr lang="en-US" altLang="zh-CN" dirty="0"/>
              <a:t>, </a:t>
            </a:r>
            <a:r>
              <a:rPr lang="zh-CN" altLang="en-US" dirty="0">
                <a:hlinkClick r:id="rId1"/>
              </a:rPr>
              <a:t>官方教程</a:t>
            </a:r>
            <a:endParaRPr lang="en-US" altLang="zh-CN" dirty="0"/>
          </a:p>
          <a:p>
            <a:pPr lvl="1"/>
            <a:r>
              <a:rPr lang="zh-CN" altLang="en-US" dirty="0"/>
              <a:t>请仔细学习</a:t>
            </a:r>
            <a:r>
              <a:rPr lang="en-US" altLang="zh-CN" dirty="0"/>
              <a:t>examples01-03</a:t>
            </a:r>
            <a:r>
              <a:rPr lang="zh-CN" altLang="en-US" dirty="0"/>
              <a:t>的</a:t>
            </a:r>
            <a:r>
              <a:rPr lang="en-US" altLang="zh-CN" dirty="0"/>
              <a:t>basics, digital</a:t>
            </a:r>
            <a:r>
              <a:rPr lang="zh-CN" altLang="en-US" dirty="0"/>
              <a:t>与</a:t>
            </a:r>
            <a:r>
              <a:rPr lang="en-US" altLang="zh-CN" dirty="0"/>
              <a:t>analog</a:t>
            </a:r>
            <a:r>
              <a:rPr lang="zh-CN" altLang="en-US" dirty="0"/>
              <a:t>的示例代码</a:t>
            </a:r>
            <a:endParaRPr lang="en-US" altLang="zh-CN" dirty="0"/>
          </a:p>
          <a:p>
            <a:pPr lvl="1"/>
            <a:r>
              <a:rPr lang="zh-CN" altLang="en-US" dirty="0"/>
              <a:t>自查有关</a:t>
            </a:r>
            <a:r>
              <a:rPr lang="en-US" altLang="zh-CN" dirty="0"/>
              <a:t>”</a:t>
            </a:r>
            <a:r>
              <a:rPr lang="zh-CN" altLang="en-US" dirty="0"/>
              <a:t>舵机</a:t>
            </a:r>
            <a:r>
              <a:rPr lang="en-US" altLang="zh-CN" dirty="0"/>
              <a:t>”</a:t>
            </a:r>
            <a:r>
              <a:rPr lang="zh-CN" altLang="en-US" dirty="0"/>
              <a:t>的基本资料</a:t>
            </a:r>
            <a:r>
              <a:rPr lang="en-US" altLang="zh-CN" dirty="0"/>
              <a:t>—</a:t>
            </a:r>
            <a:r>
              <a:rPr lang="zh-CN" altLang="en-US" dirty="0"/>
              <a:t>如在谷歌和淘宝搜寻</a:t>
            </a:r>
            <a:r>
              <a:rPr lang="en-US" altLang="zh-CN" dirty="0"/>
              <a:t>, </a:t>
            </a:r>
            <a:r>
              <a:rPr lang="zh-CN" altLang="en-US" dirty="0"/>
              <a:t>并且学习</a:t>
            </a:r>
            <a:r>
              <a:rPr lang="en-US" altLang="zh-CN" dirty="0"/>
              <a:t>Examples-Servo </a:t>
            </a:r>
            <a:r>
              <a:rPr lang="zh-CN" altLang="en-US" dirty="0"/>
              <a:t>中自带的示例代码</a:t>
            </a:r>
            <a:endParaRPr lang="en-US" altLang="zh-CN" dirty="0"/>
          </a:p>
          <a:p>
            <a:r>
              <a:rPr lang="zh-CN" altLang="en-US" dirty="0"/>
              <a:t>仔细观察一下小车</a:t>
            </a:r>
            <a:r>
              <a:rPr lang="en-US" altLang="zh-CN" dirty="0"/>
              <a:t>,</a:t>
            </a:r>
            <a:r>
              <a:rPr lang="zh-CN" altLang="en-US" dirty="0"/>
              <a:t>结合上面讲的差速器原理</a:t>
            </a:r>
            <a:r>
              <a:rPr lang="en-US" altLang="zh-CN" dirty="0"/>
              <a:t>, </a:t>
            </a:r>
            <a:r>
              <a:rPr lang="zh-CN" altLang="en-US" dirty="0"/>
              <a:t>建立小车运动模型</a:t>
            </a:r>
            <a:endParaRPr lang="en-US" altLang="zh-CN" dirty="0"/>
          </a:p>
          <a:p>
            <a:pPr lvl="1"/>
            <a:r>
              <a:rPr lang="zh-CN" altLang="en-US" dirty="0"/>
              <a:t>基本的后轮驱动差速</a:t>
            </a:r>
            <a:endParaRPr lang="en-US" altLang="zh-CN" dirty="0"/>
          </a:p>
          <a:p>
            <a:pPr lvl="2"/>
            <a:r>
              <a:rPr lang="zh-CN" altLang="en-US" dirty="0"/>
              <a:t>输入转向角度和速度</a:t>
            </a:r>
            <a:endParaRPr lang="en-US" altLang="zh-CN" dirty="0"/>
          </a:p>
          <a:p>
            <a:pPr lvl="2"/>
            <a:r>
              <a:rPr lang="zh-CN" altLang="en-US" dirty="0"/>
              <a:t>输出对应电机控制的数值</a:t>
            </a:r>
            <a:r>
              <a:rPr lang="en-US" altLang="zh-CN" dirty="0"/>
              <a:t>,</a:t>
            </a:r>
            <a:r>
              <a:rPr lang="zh-CN" altLang="en-US" dirty="0"/>
              <a:t>也就是转速</a:t>
            </a:r>
            <a:endParaRPr lang="en-US" altLang="zh-CN" dirty="0"/>
          </a:p>
          <a:p>
            <a:pPr lvl="1"/>
            <a:r>
              <a:rPr lang="zh-CN" altLang="en-US" dirty="0"/>
              <a:t>前轮的转向控制</a:t>
            </a:r>
            <a:endParaRPr lang="en-US" altLang="zh-CN" dirty="0"/>
          </a:p>
          <a:p>
            <a:pPr lvl="2"/>
            <a:r>
              <a:rPr lang="zh-CN" altLang="en-US" dirty="0"/>
              <a:t>输入转向角度和速度</a:t>
            </a:r>
            <a:r>
              <a:rPr lang="en-US" altLang="zh-CN" dirty="0"/>
              <a:t>(?)</a:t>
            </a:r>
            <a:endParaRPr lang="en-US" altLang="zh-CN" dirty="0"/>
          </a:p>
          <a:p>
            <a:pPr lvl="2"/>
            <a:r>
              <a:rPr lang="zh-CN" altLang="en-US" dirty="0"/>
              <a:t>输出舵机应该移动到什么角度的值</a:t>
            </a:r>
            <a:endParaRPr lang="en-US" altLang="zh-CN" dirty="0"/>
          </a:p>
          <a:p>
            <a:pPr lvl="2"/>
            <a:endParaRPr lang="zh-CN" alt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Bye</a:t>
            </a:r>
            <a:endParaRPr lang="zh-CN" altLang="en-US" dirty="0"/>
          </a:p>
        </p:txBody>
      </p:sp>
      <p:sp>
        <p:nvSpPr>
          <p:cNvPr id="3" name="文本占位符 2"/>
          <p:cNvSpPr>
            <a:spLocks noGrp="1"/>
          </p:cNvSpPr>
          <p:nvPr>
            <p:ph type="body" idx="1"/>
          </p:nvPr>
        </p:nvSpPr>
        <p:spPr/>
        <p:txBody>
          <a:bodyPr/>
          <a:lstStyle/>
          <a:p>
            <a:r>
              <a:rPr lang="zh-CN" altLang="en-US" dirty="0"/>
              <a:t>大家记得保留好代码</a:t>
            </a:r>
            <a:r>
              <a:rPr lang="en-US" altLang="zh-CN" dirty="0"/>
              <a:t>, </a:t>
            </a:r>
            <a:r>
              <a:rPr lang="zh-CN" altLang="en-US" dirty="0"/>
              <a:t>可能某段控制程序会影响你期末的发挥噢</a:t>
            </a:r>
            <a:endParaRPr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655983"/>
            <a:ext cx="10515600" cy="5520980"/>
          </a:xfrm>
        </p:spPr>
        <p:txBody>
          <a:bodyPr>
            <a:normAutofit/>
          </a:bodyPr>
          <a:lstStyle/>
          <a:p>
            <a:r>
              <a:rPr lang="zh-CN" altLang="en-US" dirty="0"/>
              <a:t>课程群</a:t>
            </a:r>
            <a:endParaRPr lang="en-US" altLang="zh-CN" dirty="0"/>
          </a:p>
          <a:p>
            <a:pPr lvl="1"/>
            <a:r>
              <a:rPr lang="en-US" altLang="zh-CN" sz="6200" dirty="0"/>
              <a:t>905468199</a:t>
            </a:r>
            <a:endParaRPr lang="en-US" altLang="zh-CN" sz="6200" dirty="0"/>
          </a:p>
          <a:p>
            <a:r>
              <a:rPr lang="zh-CN" altLang="en-US" dirty="0"/>
              <a:t>进群后填写分组表</a:t>
            </a:r>
            <a:endParaRPr lang="en-US" altLang="zh-CN" dirty="0"/>
          </a:p>
          <a:p>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课程网站</a:t>
            </a:r>
            <a:endParaRPr lang="zh-CN" altLang="en-US" dirty="0"/>
          </a:p>
        </p:txBody>
      </p:sp>
      <p:sp>
        <p:nvSpPr>
          <p:cNvPr id="3" name="内容占位符 2"/>
          <p:cNvSpPr>
            <a:spLocks noGrp="1"/>
          </p:cNvSpPr>
          <p:nvPr>
            <p:ph idx="1"/>
          </p:nvPr>
        </p:nvSpPr>
        <p:spPr>
          <a:xfrm>
            <a:off x="838200" y="1825625"/>
            <a:ext cx="10515600" cy="4078218"/>
          </a:xfrm>
        </p:spPr>
        <p:txBody>
          <a:bodyPr/>
          <a:lstStyle/>
          <a:p>
            <a:r>
              <a:rPr lang="en-US" altLang="zh-CN" dirty="0">
                <a:hlinkClick r:id="rId1"/>
              </a:rPr>
              <a:t>http://robotclass.tk</a:t>
            </a:r>
            <a:endParaRPr lang="en-US" altLang="zh-CN" dirty="0"/>
          </a:p>
          <a:p>
            <a:r>
              <a:rPr lang="zh-CN" altLang="en-US" dirty="0"/>
              <a:t>课件与作业提交都在此</a:t>
            </a:r>
            <a:endParaRPr lang="en-US" altLang="zh-CN" dirty="0"/>
          </a:p>
          <a:p>
            <a:endParaRPr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此课程注意的地方</a:t>
            </a:r>
            <a:endParaRPr lang="zh-CN" altLang="en-US" dirty="0"/>
          </a:p>
        </p:txBody>
      </p:sp>
      <p:sp>
        <p:nvSpPr>
          <p:cNvPr id="3" name="内容占位符 2"/>
          <p:cNvSpPr>
            <a:spLocks noGrp="1"/>
          </p:cNvSpPr>
          <p:nvPr>
            <p:ph idx="1"/>
          </p:nvPr>
        </p:nvSpPr>
        <p:spPr>
          <a:xfrm>
            <a:off x="838200" y="1825625"/>
            <a:ext cx="10515600" cy="4667250"/>
          </a:xfrm>
        </p:spPr>
        <p:txBody>
          <a:bodyPr>
            <a:normAutofit lnSpcReduction="10000"/>
          </a:bodyPr>
          <a:lstStyle/>
          <a:p>
            <a:r>
              <a:rPr lang="zh-CN" altLang="en-US" dirty="0"/>
              <a:t>注意安全</a:t>
            </a:r>
            <a:endParaRPr lang="en-US" altLang="zh-CN" dirty="0"/>
          </a:p>
          <a:p>
            <a:pPr lvl="1"/>
            <a:r>
              <a:rPr lang="zh-CN" altLang="en-US" dirty="0"/>
              <a:t>该课程中的控制板与马达使用的都是低压</a:t>
            </a:r>
            <a:r>
              <a:rPr lang="en-US" altLang="zh-CN" dirty="0"/>
              <a:t>, </a:t>
            </a:r>
            <a:r>
              <a:rPr lang="zh-CN" altLang="en-US" dirty="0"/>
              <a:t>不会有触电危险</a:t>
            </a:r>
            <a:endParaRPr lang="en-US" altLang="zh-CN" dirty="0"/>
          </a:p>
          <a:p>
            <a:pPr lvl="1"/>
            <a:r>
              <a:rPr lang="zh-CN" altLang="en-US" dirty="0"/>
              <a:t>但如果发生短路等也会造成烫伤</a:t>
            </a:r>
            <a:r>
              <a:rPr lang="en-US" altLang="zh-CN" dirty="0"/>
              <a:t>, </a:t>
            </a:r>
            <a:r>
              <a:rPr lang="zh-CN" altLang="en-US" dirty="0"/>
              <a:t>甚至引起火灾</a:t>
            </a:r>
            <a:endParaRPr lang="en-US" altLang="zh-CN" dirty="0"/>
          </a:p>
          <a:p>
            <a:r>
              <a:rPr lang="zh-CN" altLang="en-US" dirty="0"/>
              <a:t>保持整洁与有条理</a:t>
            </a:r>
            <a:endParaRPr lang="en-US" altLang="zh-CN" dirty="0"/>
          </a:p>
          <a:p>
            <a:pPr lvl="1"/>
            <a:r>
              <a:rPr lang="zh-CN" altLang="en-US" dirty="0"/>
              <a:t>这不仅是满足实验室卫生要求</a:t>
            </a:r>
            <a:r>
              <a:rPr lang="en-US" altLang="zh-CN" dirty="0"/>
              <a:t>, </a:t>
            </a:r>
            <a:r>
              <a:rPr lang="zh-CN" altLang="en-US" dirty="0"/>
              <a:t>还也能让大家可以更有效率开展活动</a:t>
            </a:r>
            <a:r>
              <a:rPr lang="en-US" altLang="zh-CN" dirty="0"/>
              <a:t>.</a:t>
            </a:r>
            <a:endParaRPr lang="en-US" altLang="zh-CN" dirty="0"/>
          </a:p>
          <a:p>
            <a:pPr lvl="1"/>
            <a:r>
              <a:rPr lang="zh-CN" altLang="en-US" dirty="0"/>
              <a:t>如清理好保护膜和热熔胶产生的边角料</a:t>
            </a:r>
            <a:r>
              <a:rPr lang="en-US" altLang="zh-CN" dirty="0"/>
              <a:t>, </a:t>
            </a:r>
            <a:r>
              <a:rPr lang="zh-CN" altLang="en-US" dirty="0"/>
              <a:t>线材和公用工具有多余的请放回</a:t>
            </a:r>
            <a:endParaRPr lang="en-US" altLang="zh-CN" dirty="0"/>
          </a:p>
          <a:p>
            <a:r>
              <a:rPr lang="zh-CN" altLang="en-US" dirty="0"/>
              <a:t>爱惜教学工具</a:t>
            </a:r>
            <a:endParaRPr lang="en-US" altLang="zh-CN" dirty="0"/>
          </a:p>
          <a:p>
            <a:pPr lvl="1"/>
            <a:r>
              <a:rPr lang="zh-CN" altLang="en-US" dirty="0"/>
              <a:t>该小车价格并非特别贵</a:t>
            </a:r>
            <a:r>
              <a:rPr lang="en-US" altLang="zh-CN" dirty="0"/>
              <a:t>, </a:t>
            </a:r>
            <a:r>
              <a:rPr lang="zh-CN" altLang="en-US" dirty="0"/>
              <a:t>但由于属于学校资产</a:t>
            </a:r>
            <a:r>
              <a:rPr lang="en-US" altLang="zh-CN" dirty="0"/>
              <a:t>, </a:t>
            </a:r>
            <a:r>
              <a:rPr lang="zh-CN" altLang="en-US" dirty="0"/>
              <a:t>严重破坏需要追究责任</a:t>
            </a:r>
            <a:endParaRPr lang="en-US" altLang="zh-CN" dirty="0"/>
          </a:p>
          <a:p>
            <a:pPr lvl="1"/>
            <a:r>
              <a:rPr lang="zh-CN" altLang="en-US" dirty="0"/>
              <a:t>所有设备只允许在实验室使用</a:t>
            </a:r>
            <a:endParaRPr lang="en-US" altLang="zh-CN" dirty="0"/>
          </a:p>
          <a:p>
            <a:pPr lvl="1"/>
            <a:r>
              <a:rPr lang="zh-CN" altLang="en-US" dirty="0"/>
              <a:t>电池除外</a:t>
            </a:r>
            <a:r>
              <a:rPr lang="en-US" altLang="zh-CN" dirty="0"/>
              <a:t>, </a:t>
            </a:r>
            <a:r>
              <a:rPr lang="zh-CN" altLang="en-US" dirty="0"/>
              <a:t>每节课结束后拿回宿舍充电</a:t>
            </a:r>
            <a:r>
              <a:rPr lang="en-US" altLang="zh-CN" dirty="0"/>
              <a:t>, </a:t>
            </a:r>
            <a:r>
              <a:rPr lang="zh-CN" altLang="en-US" dirty="0"/>
              <a:t>充电时请注意看管避免发生安全问题</a:t>
            </a:r>
            <a:endParaRPr lang="en-US" altLang="zh-CN" dirty="0"/>
          </a:p>
          <a:p>
            <a:r>
              <a:rPr lang="zh-CN" altLang="en-US" dirty="0"/>
              <a:t>不要过于大声喧哗</a:t>
            </a:r>
            <a:endParaRPr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考核</a:t>
            </a:r>
            <a:endParaRPr lang="zh-CN" altLang="en-US" dirty="0"/>
          </a:p>
        </p:txBody>
      </p:sp>
      <p:sp>
        <p:nvSpPr>
          <p:cNvPr id="3" name="内容占位符 2"/>
          <p:cNvSpPr>
            <a:spLocks noGrp="1"/>
          </p:cNvSpPr>
          <p:nvPr>
            <p:ph idx="1"/>
          </p:nvPr>
        </p:nvSpPr>
        <p:spPr/>
        <p:txBody>
          <a:bodyPr/>
          <a:lstStyle/>
          <a:p>
            <a:r>
              <a:rPr lang="zh-CN" altLang="en-US" dirty="0"/>
              <a:t>作业</a:t>
            </a:r>
            <a:endParaRPr lang="en-US" altLang="zh-CN" dirty="0"/>
          </a:p>
          <a:p>
            <a:pPr lvl="1"/>
            <a:r>
              <a:rPr lang="zh-CN" altLang="en-US" dirty="0"/>
              <a:t>每次作业的形式为实现某个目标</a:t>
            </a:r>
            <a:r>
              <a:rPr lang="en-US" altLang="zh-CN" dirty="0"/>
              <a:t>, </a:t>
            </a:r>
            <a:r>
              <a:rPr lang="zh-CN" altLang="en-US" dirty="0"/>
              <a:t>如圈速在</a:t>
            </a:r>
            <a:r>
              <a:rPr lang="en-US" altLang="zh-CN" dirty="0"/>
              <a:t>1</a:t>
            </a:r>
            <a:r>
              <a:rPr lang="zh-CN" altLang="en-US" dirty="0"/>
              <a:t>分钟以内</a:t>
            </a:r>
            <a:endParaRPr lang="en-US" altLang="zh-CN" dirty="0"/>
          </a:p>
          <a:p>
            <a:pPr lvl="1"/>
            <a:r>
              <a:rPr lang="zh-CN" altLang="en-US" dirty="0"/>
              <a:t>每次作业后提交代码与记录视频</a:t>
            </a:r>
            <a:endParaRPr lang="en-US" altLang="zh-CN" dirty="0"/>
          </a:p>
          <a:p>
            <a:r>
              <a:rPr lang="zh-CN" altLang="en-US" dirty="0"/>
              <a:t>期末比赛</a:t>
            </a:r>
            <a:endParaRPr lang="en-US" altLang="zh-CN" dirty="0"/>
          </a:p>
          <a:p>
            <a:pPr lvl="1"/>
            <a:r>
              <a:rPr lang="zh-CN" altLang="en-US" dirty="0"/>
              <a:t>比赛内容未定</a:t>
            </a:r>
            <a:r>
              <a:rPr lang="en-US" altLang="zh-CN" dirty="0"/>
              <a:t>,</a:t>
            </a:r>
            <a:r>
              <a:rPr lang="zh-CN" altLang="en-US" dirty="0"/>
              <a:t> 基本思路为对抗赛和计时赛</a:t>
            </a:r>
            <a:endParaRPr lang="en-US" altLang="zh-CN" dirty="0"/>
          </a:p>
          <a:p>
            <a:r>
              <a:rPr lang="zh-CN" altLang="en-US" dirty="0"/>
              <a:t>给分</a:t>
            </a:r>
            <a:endParaRPr lang="en-US" altLang="zh-CN" dirty="0"/>
          </a:p>
          <a:p>
            <a:pPr lvl="1"/>
            <a:r>
              <a:rPr lang="zh-CN" altLang="en-US" dirty="0"/>
              <a:t>给分中包括平时作业成绩</a:t>
            </a:r>
            <a:r>
              <a:rPr lang="en-US" altLang="zh-CN" dirty="0"/>
              <a:t>, </a:t>
            </a:r>
            <a:r>
              <a:rPr lang="zh-CN" altLang="en-US" dirty="0"/>
              <a:t>期末排位折算的成绩</a:t>
            </a:r>
            <a:r>
              <a:rPr lang="en-US" altLang="zh-CN" dirty="0"/>
              <a:t>, Bonus, </a:t>
            </a:r>
            <a:r>
              <a:rPr lang="zh-CN" altLang="en-US" dirty="0"/>
              <a:t>出勤</a:t>
            </a:r>
            <a:r>
              <a:rPr lang="en-US" altLang="zh-CN" dirty="0"/>
              <a:t>, </a:t>
            </a:r>
            <a:r>
              <a:rPr lang="zh-CN" altLang="en-US" dirty="0"/>
              <a:t>纪律</a:t>
            </a:r>
            <a:r>
              <a:rPr lang="en-US" altLang="zh-CN" dirty="0"/>
              <a:t>.</a:t>
            </a:r>
            <a:endParaRPr lang="en-US" altLang="zh-CN" dirty="0"/>
          </a:p>
          <a:p>
            <a:pPr lvl="1"/>
            <a:r>
              <a:rPr lang="zh-CN" altLang="en-US" dirty="0"/>
              <a:t>纪律分每节课</a:t>
            </a:r>
            <a:r>
              <a:rPr lang="en-US" altLang="zh-CN" dirty="0"/>
              <a:t>0.5</a:t>
            </a:r>
            <a:r>
              <a:rPr lang="zh-CN" altLang="en-US" dirty="0"/>
              <a:t>分</a:t>
            </a:r>
            <a:r>
              <a:rPr lang="en-US" altLang="zh-CN" dirty="0"/>
              <a:t>, </a:t>
            </a:r>
            <a:r>
              <a:rPr lang="zh-CN" altLang="en-US" dirty="0"/>
              <a:t>主要考察是否保持整洁</a:t>
            </a:r>
            <a:r>
              <a:rPr lang="en-US" altLang="zh-CN" dirty="0"/>
              <a:t>, </a:t>
            </a:r>
            <a:r>
              <a:rPr lang="zh-CN" altLang="en-US" dirty="0"/>
              <a:t>安全实验与遵守纪律</a:t>
            </a:r>
            <a:r>
              <a:rPr lang="en-US" altLang="zh-CN" dirty="0"/>
              <a:t>.</a:t>
            </a:r>
            <a:endParaRPr lang="en-US" altLang="zh-C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课程简介</a:t>
            </a:r>
            <a:endParaRPr lang="zh-CN" altLang="en-US" dirty="0"/>
          </a:p>
        </p:txBody>
      </p:sp>
      <p:sp>
        <p:nvSpPr>
          <p:cNvPr id="3" name="内容占位符 2"/>
          <p:cNvSpPr>
            <a:spLocks noGrp="1"/>
          </p:cNvSpPr>
          <p:nvPr>
            <p:ph idx="1"/>
          </p:nvPr>
        </p:nvSpPr>
        <p:spPr/>
        <p:txBody>
          <a:bodyPr/>
          <a:lstStyle/>
          <a:p>
            <a:r>
              <a:rPr lang="zh-CN" altLang="en-US" dirty="0"/>
              <a:t>该课程主要学习和探索基本的小车控制</a:t>
            </a:r>
            <a:r>
              <a:rPr lang="en-US" altLang="zh-CN" dirty="0"/>
              <a:t>, </a:t>
            </a:r>
            <a:r>
              <a:rPr lang="zh-CN" altLang="en-US" dirty="0"/>
              <a:t>传感器的使用以及最后传感器和车子的综合控制</a:t>
            </a:r>
            <a:endParaRPr lang="en-US" altLang="zh-CN" dirty="0"/>
          </a:p>
          <a:p>
            <a:r>
              <a:rPr lang="zh-CN" altLang="en-US" dirty="0"/>
              <a:t>课程后期引入</a:t>
            </a:r>
            <a:r>
              <a:rPr lang="en-US" altLang="zh-CN" dirty="0"/>
              <a:t>CV</a:t>
            </a:r>
            <a:r>
              <a:rPr lang="zh-CN" altLang="en-US" dirty="0"/>
              <a:t>与基础的自动驾驶方面的知识</a:t>
            </a:r>
            <a:r>
              <a:rPr lang="en-US" altLang="zh-CN" dirty="0"/>
              <a:t>, </a:t>
            </a:r>
            <a:r>
              <a:rPr lang="zh-CN" altLang="en-US" dirty="0"/>
              <a:t>预期目标是实现简单的基于视觉避障小车</a:t>
            </a:r>
            <a:endParaRPr lang="zh-CN"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Arduino Uno</a:t>
            </a:r>
            <a:endParaRPr lang="zh-CN" altLang="en-US" dirty="0"/>
          </a:p>
        </p:txBody>
      </p:sp>
      <p:sp>
        <p:nvSpPr>
          <p:cNvPr id="3" name="内容占位符 2"/>
          <p:cNvSpPr>
            <a:spLocks noGrp="1"/>
          </p:cNvSpPr>
          <p:nvPr>
            <p:ph idx="1"/>
          </p:nvPr>
        </p:nvSpPr>
        <p:spPr/>
        <p:txBody>
          <a:bodyPr/>
          <a:lstStyle/>
          <a:p>
            <a:r>
              <a:rPr lang="zh-CN" altLang="en-US" dirty="0"/>
              <a:t>我们使用的是</a:t>
            </a:r>
            <a:r>
              <a:rPr lang="en-US" altLang="zh-CN" dirty="0"/>
              <a:t>Arduino Uno(</a:t>
            </a:r>
            <a:r>
              <a:rPr lang="zh-CN" altLang="en-US" dirty="0"/>
              <a:t>的华强北版本</a:t>
            </a:r>
            <a:r>
              <a:rPr lang="en-US" altLang="zh-CN" dirty="0"/>
              <a:t>), </a:t>
            </a:r>
            <a:r>
              <a:rPr lang="zh-CN" altLang="en-US" dirty="0"/>
              <a:t>可以在</a:t>
            </a:r>
            <a:r>
              <a:rPr lang="en-US" altLang="zh-CN" dirty="0">
                <a:hlinkClick r:id="rId1"/>
              </a:rPr>
              <a:t>arduino.cc</a:t>
            </a:r>
            <a:r>
              <a:rPr lang="zh-CN" altLang="en-US" dirty="0"/>
              <a:t>上找到其详细介绍</a:t>
            </a:r>
            <a:r>
              <a:rPr lang="en-US" altLang="zh-CN" dirty="0"/>
              <a:t>, </a:t>
            </a:r>
            <a:r>
              <a:rPr lang="zh-CN" altLang="en-US" dirty="0"/>
              <a:t>比较重要的现在就简单介绍一下</a:t>
            </a:r>
            <a:r>
              <a:rPr lang="en-US" altLang="zh-CN" dirty="0"/>
              <a:t>.</a:t>
            </a:r>
            <a:endParaRPr lang="en-US" altLang="zh-CN" dirty="0"/>
          </a:p>
          <a:p>
            <a:r>
              <a:rPr lang="en-US" altLang="zh-CN" dirty="0"/>
              <a:t>PIN: </a:t>
            </a:r>
            <a:r>
              <a:rPr lang="zh-CN" altLang="en-US" dirty="0"/>
              <a:t>指的是外界物理接口</a:t>
            </a:r>
            <a:r>
              <a:rPr lang="en-US" altLang="zh-CN" dirty="0"/>
              <a:t>,</a:t>
            </a:r>
            <a:r>
              <a:rPr lang="zh-CN" altLang="en-US" dirty="0"/>
              <a:t>基本功能有</a:t>
            </a:r>
            <a:endParaRPr lang="en-US" altLang="zh-CN" dirty="0"/>
          </a:p>
          <a:p>
            <a:pPr lvl="1"/>
            <a:r>
              <a:rPr lang="zh-CN" altLang="en-US" dirty="0"/>
              <a:t>输出数字信号</a:t>
            </a:r>
            <a:r>
              <a:rPr lang="en-US" altLang="zh-CN" dirty="0"/>
              <a:t>,</a:t>
            </a:r>
            <a:r>
              <a:rPr lang="zh-CN" altLang="en-US" dirty="0"/>
              <a:t>读取数字信号</a:t>
            </a:r>
            <a:r>
              <a:rPr lang="en-US" altLang="zh-CN" dirty="0"/>
              <a:t>,</a:t>
            </a:r>
            <a:r>
              <a:rPr lang="zh-CN" altLang="en-US" dirty="0"/>
              <a:t>输出模拟信号</a:t>
            </a:r>
            <a:r>
              <a:rPr lang="zh-CN" altLang="en-US" baseline="30000" dirty="0"/>
              <a:t>*</a:t>
            </a:r>
            <a:r>
              <a:rPr lang="en-US" altLang="zh-CN" dirty="0"/>
              <a:t>,</a:t>
            </a:r>
            <a:r>
              <a:rPr lang="zh-CN" altLang="en-US" dirty="0"/>
              <a:t>读取模拟信号</a:t>
            </a:r>
            <a:r>
              <a:rPr lang="zh-CN" altLang="en-US" baseline="30000" dirty="0"/>
              <a:t>*</a:t>
            </a:r>
            <a:endParaRPr lang="en-US" altLang="zh-CN" baseline="30000" dirty="0"/>
          </a:p>
          <a:p>
            <a:pPr lvl="1"/>
            <a:r>
              <a:rPr lang="zh-CN" altLang="en-US" dirty="0"/>
              <a:t>输出模拟信号的详细信息</a:t>
            </a:r>
            <a:r>
              <a:rPr lang="zh-CN" altLang="en-US" dirty="0">
                <a:hlinkClick r:id="rId2"/>
              </a:rPr>
              <a:t>在此</a:t>
            </a:r>
            <a:endParaRPr lang="en-US" altLang="zh-CN" dirty="0"/>
          </a:p>
          <a:p>
            <a:pPr lvl="1"/>
            <a:r>
              <a:rPr lang="zh-CN" altLang="en-US" dirty="0"/>
              <a:t>读取模拟信号的详细信息</a:t>
            </a:r>
            <a:r>
              <a:rPr lang="zh-CN" altLang="en-US" dirty="0">
                <a:hlinkClick r:id="rId3"/>
              </a:rPr>
              <a:t>在此</a:t>
            </a:r>
            <a:endParaRPr lang="en-US" altLang="zh-CN" dirty="0"/>
          </a:p>
          <a:p>
            <a:r>
              <a:rPr lang="zh-CN" altLang="en-US" dirty="0"/>
              <a:t>使用</a:t>
            </a:r>
            <a:r>
              <a:rPr lang="en-US" altLang="zh-CN" dirty="0"/>
              <a:t>C++</a:t>
            </a:r>
            <a:r>
              <a:rPr lang="zh-CN" altLang="en-US" dirty="0"/>
              <a:t>进行开发</a:t>
            </a:r>
            <a:endParaRPr lang="zh-CN" altLang="en-US" dirty="0"/>
          </a:p>
        </p:txBody>
      </p:sp>
      <p:sp>
        <p:nvSpPr>
          <p:cNvPr id="4" name="标题 1"/>
          <p:cNvSpPr>
            <a:spLocks noGrp="1"/>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dirty="0"/>
              <a:t>Arduino Uno</a:t>
            </a:r>
            <a:endParaRPr lang="zh-CN" altLang="en-US" dirty="0"/>
          </a:p>
        </p:txBody>
      </p:sp>
      <p:sp>
        <p:nvSpPr>
          <p:cNvPr id="5" name="内容占位符 2"/>
          <p:cNvSpPr>
            <a:spLocks noGrp="1"/>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我们使用的是</a:t>
            </a:r>
            <a:r>
              <a:rPr lang="en-US" altLang="zh-CN" dirty="0"/>
              <a:t>Arduino Uno(</a:t>
            </a:r>
            <a:r>
              <a:rPr lang="zh-CN" altLang="en-US" dirty="0"/>
              <a:t>的华强北版本</a:t>
            </a:r>
            <a:r>
              <a:rPr lang="en-US" altLang="zh-CN" dirty="0"/>
              <a:t>), </a:t>
            </a:r>
            <a:r>
              <a:rPr lang="zh-CN" altLang="en-US" dirty="0"/>
              <a:t>可以在</a:t>
            </a:r>
            <a:r>
              <a:rPr lang="en-US" altLang="zh-CN" dirty="0">
                <a:hlinkClick r:id="rId1"/>
              </a:rPr>
              <a:t>arduino.cc</a:t>
            </a:r>
            <a:r>
              <a:rPr lang="zh-CN" altLang="en-US" dirty="0"/>
              <a:t>上找到其详细介绍</a:t>
            </a:r>
            <a:r>
              <a:rPr lang="en-US" altLang="zh-CN" dirty="0"/>
              <a:t>, </a:t>
            </a:r>
            <a:r>
              <a:rPr lang="zh-CN" altLang="en-US" dirty="0"/>
              <a:t>比较重要的现在就简单介绍一下</a:t>
            </a:r>
            <a:r>
              <a:rPr lang="en-US" altLang="zh-CN" dirty="0"/>
              <a:t>.</a:t>
            </a:r>
            <a:endParaRPr lang="en-US" altLang="zh-CN" dirty="0"/>
          </a:p>
          <a:p>
            <a:r>
              <a:rPr lang="en-US" altLang="zh-CN" dirty="0"/>
              <a:t>PIN: </a:t>
            </a:r>
            <a:r>
              <a:rPr lang="zh-CN" altLang="en-US" dirty="0"/>
              <a:t>指的是外界物理接口</a:t>
            </a:r>
            <a:r>
              <a:rPr lang="en-US" altLang="zh-CN" dirty="0"/>
              <a:t>,</a:t>
            </a:r>
            <a:r>
              <a:rPr lang="zh-CN" altLang="en-US" dirty="0"/>
              <a:t>基本功能有</a:t>
            </a:r>
            <a:endParaRPr lang="en-US" altLang="zh-CN" dirty="0"/>
          </a:p>
          <a:p>
            <a:pPr lvl="1"/>
            <a:r>
              <a:rPr lang="zh-CN" altLang="en-US" dirty="0"/>
              <a:t>输出数字信号</a:t>
            </a:r>
            <a:r>
              <a:rPr lang="en-US" altLang="zh-CN" dirty="0"/>
              <a:t>,</a:t>
            </a:r>
            <a:r>
              <a:rPr lang="zh-CN" altLang="en-US" dirty="0"/>
              <a:t>读取数字信号</a:t>
            </a:r>
            <a:r>
              <a:rPr lang="en-US" altLang="zh-CN" dirty="0"/>
              <a:t>,</a:t>
            </a:r>
            <a:r>
              <a:rPr lang="zh-CN" altLang="en-US" dirty="0"/>
              <a:t>输出模拟信号</a:t>
            </a:r>
            <a:r>
              <a:rPr lang="zh-CN" altLang="en-US" baseline="30000" dirty="0"/>
              <a:t>*</a:t>
            </a:r>
            <a:r>
              <a:rPr lang="en-US" altLang="zh-CN" dirty="0"/>
              <a:t>,</a:t>
            </a:r>
            <a:r>
              <a:rPr lang="zh-CN" altLang="en-US" dirty="0"/>
              <a:t>读取模拟信号</a:t>
            </a:r>
            <a:r>
              <a:rPr lang="zh-CN" altLang="en-US" baseline="30000" dirty="0"/>
              <a:t>*</a:t>
            </a:r>
            <a:endParaRPr lang="en-US" altLang="zh-CN" baseline="30000" dirty="0"/>
          </a:p>
          <a:p>
            <a:pPr lvl="1"/>
            <a:r>
              <a:rPr lang="zh-CN" altLang="en-US" dirty="0"/>
              <a:t>输出模拟信号的详细信息</a:t>
            </a:r>
            <a:r>
              <a:rPr lang="zh-CN" altLang="en-US" dirty="0">
                <a:hlinkClick r:id="rId2"/>
              </a:rPr>
              <a:t>在此</a:t>
            </a:r>
            <a:endParaRPr lang="en-US" altLang="zh-CN" dirty="0"/>
          </a:p>
          <a:p>
            <a:pPr lvl="1"/>
            <a:r>
              <a:rPr lang="zh-CN" altLang="en-US" dirty="0"/>
              <a:t>读取模拟信号的详细信息</a:t>
            </a:r>
            <a:r>
              <a:rPr lang="zh-CN" altLang="en-US" dirty="0">
                <a:hlinkClick r:id="rId3"/>
              </a:rPr>
              <a:t>在此</a:t>
            </a:r>
            <a:endParaRPr lang="en-US" altLang="zh-CN" dirty="0"/>
          </a:p>
          <a:p>
            <a:r>
              <a:rPr lang="zh-CN" altLang="en-US" dirty="0"/>
              <a:t>使用</a:t>
            </a:r>
            <a:r>
              <a:rPr lang="en-US" altLang="zh-CN" dirty="0"/>
              <a:t>C++</a:t>
            </a:r>
            <a:r>
              <a:rPr lang="zh-CN" altLang="en-US" dirty="0"/>
              <a:t>进行开发</a:t>
            </a:r>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PWM(Pulse-width modulation)</a:t>
            </a:r>
            <a:endParaRPr lang="zh-CN" altLang="en-US" dirty="0"/>
          </a:p>
        </p:txBody>
      </p:sp>
      <p:sp>
        <p:nvSpPr>
          <p:cNvPr id="3" name="内容占位符 2"/>
          <p:cNvSpPr>
            <a:spLocks noGrp="1"/>
          </p:cNvSpPr>
          <p:nvPr>
            <p:ph idx="1"/>
          </p:nvPr>
        </p:nvSpPr>
        <p:spPr>
          <a:xfrm>
            <a:off x="838200" y="1825625"/>
            <a:ext cx="10515600" cy="4351338"/>
          </a:xfrm>
        </p:spPr>
        <p:txBody>
          <a:bodyPr/>
          <a:lstStyle/>
          <a:p>
            <a:r>
              <a:rPr lang="en-US" altLang="zh-CN" dirty="0"/>
              <a:t>PWM</a:t>
            </a:r>
            <a:r>
              <a:rPr lang="zh-CN" altLang="en-US" dirty="0"/>
              <a:t>中文翻译为</a:t>
            </a:r>
            <a:r>
              <a:rPr lang="zh-CN" altLang="zh-CN" b="1" dirty="0"/>
              <a:t>脉冲宽度调制</a:t>
            </a:r>
            <a:r>
              <a:rPr lang="en-US" altLang="zh-CN" dirty="0"/>
              <a:t>, </a:t>
            </a:r>
            <a:r>
              <a:rPr lang="zh-CN" altLang="en-US" dirty="0"/>
              <a:t>其目标为将模拟信号变换为数字信号输出</a:t>
            </a:r>
            <a:r>
              <a:rPr lang="en-US" altLang="zh-CN" dirty="0"/>
              <a:t>. </a:t>
            </a:r>
            <a:r>
              <a:rPr lang="zh-CN" altLang="en-US" dirty="0"/>
              <a:t>因在模拟电路中</a:t>
            </a:r>
            <a:r>
              <a:rPr lang="en-US" altLang="zh-CN" dirty="0"/>
              <a:t>, </a:t>
            </a:r>
            <a:r>
              <a:rPr lang="zh-CN" altLang="en-US" dirty="0"/>
              <a:t>模拟信号的值可以连续进行变化</a:t>
            </a:r>
            <a:r>
              <a:rPr lang="en-US" altLang="zh-CN" dirty="0"/>
              <a:t>, </a:t>
            </a:r>
            <a:r>
              <a:rPr lang="zh-CN" altLang="en-US" dirty="0"/>
              <a:t>在时间和值的幅度上都几乎没有限制</a:t>
            </a:r>
            <a:r>
              <a:rPr lang="en-US" altLang="zh-CN" dirty="0"/>
              <a:t>, </a:t>
            </a:r>
            <a:r>
              <a:rPr lang="zh-CN" altLang="en-US" dirty="0"/>
              <a:t>基本上可以取任何实数值</a:t>
            </a:r>
            <a:r>
              <a:rPr lang="en-US" altLang="zh-CN" dirty="0"/>
              <a:t>. </a:t>
            </a:r>
            <a:endParaRPr lang="en-US" altLang="zh-CN" dirty="0"/>
          </a:p>
          <a:p>
            <a:r>
              <a:rPr lang="zh-CN" altLang="en-US" dirty="0"/>
              <a:t>但在数字系统中无法做到连续变化</a:t>
            </a:r>
            <a:r>
              <a:rPr lang="en-US" altLang="zh-CN" dirty="0"/>
              <a:t>, </a:t>
            </a:r>
            <a:r>
              <a:rPr lang="zh-CN" altLang="en-US" dirty="0"/>
              <a:t>只能输出</a:t>
            </a:r>
            <a:r>
              <a:rPr lang="en-US" altLang="zh-CN" dirty="0"/>
              <a:t>0</a:t>
            </a:r>
            <a:r>
              <a:rPr lang="zh-CN" altLang="en-US" dirty="0"/>
              <a:t>或</a:t>
            </a:r>
            <a:r>
              <a:rPr lang="en-US" altLang="zh-CN" dirty="0"/>
              <a:t>1, </a:t>
            </a:r>
            <a:r>
              <a:rPr lang="zh-CN" altLang="en-US" dirty="0"/>
              <a:t>故采用调制方波的占空比的方式进行输出</a:t>
            </a:r>
            <a:r>
              <a:rPr lang="en-US" altLang="zh-CN" dirty="0"/>
              <a:t>. </a:t>
            </a:r>
            <a:endParaRPr lang="en-US" altLang="zh-CN" dirty="0"/>
          </a:p>
          <a:p>
            <a:r>
              <a:rPr lang="zh-CN" altLang="en-US" dirty="0"/>
              <a:t>如右图所示</a:t>
            </a:r>
            <a:r>
              <a:rPr lang="en-US" altLang="zh-CN" dirty="0"/>
              <a:t>,</a:t>
            </a:r>
            <a:r>
              <a:rPr lang="zh-CN" altLang="en-US" dirty="0"/>
              <a:t>当脉冲频率达到一定程度后</a:t>
            </a:r>
            <a:r>
              <a:rPr lang="en-US" altLang="zh-CN" dirty="0"/>
              <a:t>,</a:t>
            </a:r>
            <a:r>
              <a:rPr lang="zh-CN" altLang="en-US" dirty="0"/>
              <a:t>在某种意义上此输出可以看待为模拟量</a:t>
            </a:r>
            <a:r>
              <a:rPr lang="en-US" altLang="zh-CN" dirty="0"/>
              <a:t>. </a:t>
            </a:r>
            <a:r>
              <a:rPr lang="zh-CN" altLang="en-US" dirty="0"/>
              <a:t>其高电平占比的百分比 </a:t>
            </a:r>
            <a:r>
              <a:rPr lang="en-US" altLang="zh-CN" dirty="0"/>
              <a:t>× </a:t>
            </a:r>
            <a:r>
              <a:rPr lang="zh-CN" altLang="en-US" dirty="0"/>
              <a:t>系统电压 </a:t>
            </a:r>
            <a:r>
              <a:rPr lang="en-US" altLang="zh-CN" dirty="0"/>
              <a:t>= </a:t>
            </a:r>
            <a:r>
              <a:rPr lang="zh-CN" altLang="en-US" dirty="0"/>
              <a:t>输出的模拟电压</a:t>
            </a:r>
            <a:endParaRPr lang="zh-CN" altLang="en-US"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972772" y="5149850"/>
            <a:ext cx="1914525" cy="13430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648929" y="629266"/>
            <a:ext cx="3651467" cy="1676603"/>
          </a:xfrm>
        </p:spPr>
        <p:txBody>
          <a:bodyPr>
            <a:normAutofit/>
          </a:bodyPr>
          <a:lstStyle/>
          <a:p>
            <a:r>
              <a:rPr lang="zh-CN" altLang="en-US" dirty="0"/>
              <a:t>差速器</a:t>
            </a:r>
            <a:endParaRPr lang="zh-CN" altLang="en-US" dirty="0"/>
          </a:p>
        </p:txBody>
      </p:sp>
      <p:sp>
        <p:nvSpPr>
          <p:cNvPr id="9" name="Content Placeholder 8"/>
          <p:cNvSpPr>
            <a:spLocks noGrp="1"/>
          </p:cNvSpPr>
          <p:nvPr>
            <p:ph idx="1"/>
          </p:nvPr>
        </p:nvSpPr>
        <p:spPr>
          <a:xfrm>
            <a:off x="648931" y="2438400"/>
            <a:ext cx="3651466" cy="3785419"/>
          </a:xfrm>
        </p:spPr>
        <p:txBody>
          <a:bodyPr>
            <a:normAutofit/>
          </a:bodyPr>
          <a:lstStyle/>
          <a:p>
            <a:r>
              <a:rPr lang="zh-CN" altLang="en-US" sz="1800" dirty="0"/>
              <a:t>我们小时候玩的四驱车可能就是没有带差速器的廉价版本了</a:t>
            </a:r>
            <a:r>
              <a:rPr lang="en-US" altLang="zh-CN" sz="1800" dirty="0"/>
              <a:t>,</a:t>
            </a:r>
            <a:r>
              <a:rPr lang="zh-CN" altLang="en-US" sz="1800" dirty="0"/>
              <a:t>表现就在轮子都是可以同时转动</a:t>
            </a:r>
            <a:r>
              <a:rPr lang="en-US" altLang="zh-CN" sz="1800" dirty="0"/>
              <a:t>,</a:t>
            </a:r>
            <a:r>
              <a:rPr lang="zh-CN" altLang="en-US" sz="1800" dirty="0"/>
              <a:t>也只能同时以相同速度转动</a:t>
            </a:r>
            <a:endParaRPr lang="en-US" altLang="zh-CN" sz="1800" dirty="0"/>
          </a:p>
          <a:p>
            <a:r>
              <a:rPr lang="zh-CN" altLang="en-US" sz="1800" dirty="0"/>
              <a:t>没有差速器的四驱车车过弯道时往往两下子就飞出去了</a:t>
            </a:r>
            <a:r>
              <a:rPr lang="en-US" altLang="zh-CN" sz="1800" dirty="0"/>
              <a:t>,</a:t>
            </a:r>
            <a:r>
              <a:rPr lang="zh-CN" altLang="en-US" sz="1800" dirty="0"/>
              <a:t>但是为什么却有可以飞速过弯的四驱车和为什么现实中我们搭的汽车却能稳稳过弯呢</a:t>
            </a:r>
            <a:r>
              <a:rPr lang="en-US" altLang="zh-CN" sz="1800" dirty="0"/>
              <a:t>?</a:t>
            </a:r>
            <a:endParaRPr lang="en-US" altLang="zh-CN" sz="1800" dirty="0"/>
          </a:p>
          <a:p>
            <a:r>
              <a:rPr lang="zh-CN" altLang="en-US" sz="1800" dirty="0"/>
              <a:t>图为带有差速器的田宫出品的四驱车</a:t>
            </a:r>
            <a:endParaRPr lang="en-US" altLang="zh-CN" sz="1800" dirty="0"/>
          </a:p>
          <a:p>
            <a:endParaRPr lang="en-US" sz="1800" dirty="0"/>
          </a:p>
        </p:txBody>
      </p:sp>
      <p:pic>
        <p:nvPicPr>
          <p:cNvPr id="5" name="内容占位符 4" descr="图片包含 汽车&#10;&#10;描述已自动生成"/>
          <p:cNvPicPr>
            <a:picLocks noChangeAspect="1"/>
          </p:cNvPicPr>
          <p:nvPr/>
        </p:nvPicPr>
        <p:blipFill rotWithShape="1">
          <a:blip r:embed="rId1">
            <a:extLst>
              <a:ext uri="{28A0092B-C50C-407E-A947-70E740481C1C}">
                <a14:useLocalDpi xmlns:a14="http://schemas.microsoft.com/office/drawing/2010/main" val="0"/>
              </a:ext>
            </a:extLst>
          </a:blip>
          <a:srcRect l="5560" r="11840"/>
          <a:stretch>
            <a:fillRect/>
          </a:stretch>
        </p:blipFill>
        <p:spPr>
          <a:xfrm>
            <a:off x="4639056" y="10"/>
            <a:ext cx="7552944" cy="6857990"/>
          </a:xfrm>
          <a:prstGeom prst="rect">
            <a:avLst/>
          </a:prstGeom>
          <a:effectLst/>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2316</Words>
  <Application>WPS 演示</Application>
  <PresentationFormat>宽屏</PresentationFormat>
  <Paragraphs>146</Paragraphs>
  <Slides>18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18</vt:i4>
      </vt:variant>
    </vt:vector>
  </HeadingPairs>
  <TitlesOfParts>
    <vt:vector size="27" baseType="lpstr">
      <vt:lpstr>Arial</vt:lpstr>
      <vt:lpstr>宋体</vt:lpstr>
      <vt:lpstr>Wingdings</vt:lpstr>
      <vt:lpstr>等线 Light</vt:lpstr>
      <vt:lpstr>等线</vt:lpstr>
      <vt:lpstr>微软雅黑</vt:lpstr>
      <vt:lpstr>Arial Unicode MS</vt:lpstr>
      <vt:lpstr>Calibri</vt:lpstr>
      <vt:lpstr>Office 主题​​</vt:lpstr>
      <vt:lpstr>Say Hello to Arduino</vt:lpstr>
      <vt:lpstr>PowerPoint 演示文稿</vt:lpstr>
      <vt:lpstr>课程网站</vt:lpstr>
      <vt:lpstr>此课程注意的地方</vt:lpstr>
      <vt:lpstr>考核</vt:lpstr>
      <vt:lpstr>课程简介</vt:lpstr>
      <vt:lpstr>Arduino Uno</vt:lpstr>
      <vt:lpstr>PWM(Pulse-width modulation)</vt:lpstr>
      <vt:lpstr>差速器</vt:lpstr>
      <vt:lpstr>PowerPoint 演示文稿</vt:lpstr>
      <vt:lpstr>PowerPoint 演示文稿</vt:lpstr>
      <vt:lpstr>实验部分</vt:lpstr>
      <vt:lpstr>首先</vt:lpstr>
      <vt:lpstr>Blink</vt:lpstr>
      <vt:lpstr>修改Blink</vt:lpstr>
      <vt:lpstr>修改Blink</vt:lpstr>
      <vt:lpstr>如果做完了的同学…</vt:lpstr>
      <vt:lpstr>Bye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Say Hello to Arduino</dc:title>
  <dc:creator>之 之</dc:creator>
  <cp:lastModifiedBy>杨添伦</cp:lastModifiedBy>
  <cp:revision>3</cp:revision>
  <dcterms:created xsi:type="dcterms:W3CDTF">2019-08-27T17:09:00Z</dcterms:created>
  <dcterms:modified xsi:type="dcterms:W3CDTF">2019-09-06T08:33:23Z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2052-11.1.0.8976</vt:lpwstr>
  </property>
</Properties>
</file>